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80" r:id="rId3"/>
    <p:sldId id="257" r:id="rId4"/>
    <p:sldId id="259" r:id="rId5"/>
    <p:sldId id="258" r:id="rId6"/>
    <p:sldId id="285" r:id="rId7"/>
    <p:sldId id="274" r:id="rId8"/>
    <p:sldId id="277" r:id="rId9"/>
    <p:sldId id="261" r:id="rId10"/>
    <p:sldId id="262" r:id="rId11"/>
    <p:sldId id="265" r:id="rId12"/>
    <p:sldId id="263" r:id="rId13"/>
    <p:sldId id="264" r:id="rId14"/>
    <p:sldId id="266" r:id="rId15"/>
    <p:sldId id="276" r:id="rId16"/>
    <p:sldId id="282" r:id="rId17"/>
    <p:sldId id="279" r:id="rId18"/>
    <p:sldId id="270" r:id="rId19"/>
    <p:sldId id="267" r:id="rId20"/>
    <p:sldId id="281" r:id="rId21"/>
    <p:sldId id="269" r:id="rId22"/>
    <p:sldId id="268" r:id="rId23"/>
    <p:sldId id="278" r:id="rId24"/>
    <p:sldId id="283" r:id="rId25"/>
    <p:sldId id="284" r:id="rId26"/>
    <p:sldId id="273" r:id="rId27"/>
    <p:sldId id="272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57" autoAdjust="0"/>
    <p:restoredTop sz="94660"/>
  </p:normalViewPr>
  <p:slideViewPr>
    <p:cSldViewPr snapToGrid="0" snapToObjects="1">
      <p:cViewPr>
        <p:scale>
          <a:sx n="99" d="100"/>
          <a:sy n="99" d="100"/>
        </p:scale>
        <p:origin x="-171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interSettings" Target="printerSettings/printerSettings1.bin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1811FF-7ABD-9C44-A264-DD6858C3DA43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5786C8-9257-954C-AB81-FAD443F4EE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914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Usability, usability study</a:t>
            </a:r>
            <a:r>
              <a:rPr lang="en-US" baseline="0" dirty="0" smtClean="0"/>
              <a:t> on tor, usability study on tor for censorship circumvention.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the first large-scale usability study of Tor for censorship circumvention.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E03AF2-7CE4-F44C-A731-4E04BAFDBAE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785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18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Mild: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france</a:t>
            </a:r>
            <a:r>
              <a:rPr lang="en-US" baseline="0" dirty="0" smtClean="0"/>
              <a:t>/</a:t>
            </a:r>
            <a:r>
              <a:rPr lang="en-US" baseline="0" dirty="0" err="1" smtClean="0"/>
              <a:t>australia</a:t>
            </a:r>
            <a:r>
              <a:rPr lang="en-US" baseline="0" dirty="0" smtClean="0"/>
              <a:t> (tor), inter: </a:t>
            </a:r>
            <a:r>
              <a:rPr lang="en-US" baseline="0" dirty="0" err="1" smtClean="0"/>
              <a:t>Tunsia</a:t>
            </a:r>
            <a:r>
              <a:rPr lang="en-US" baseline="0" dirty="0" smtClean="0"/>
              <a:t> (tor, any bridge), comprehensive: china/</a:t>
            </a:r>
            <a:r>
              <a:rPr lang="en-US" baseline="0" dirty="0" err="1" smtClean="0"/>
              <a:t>syria</a:t>
            </a:r>
            <a:r>
              <a:rPr lang="en-US" baseline="0" dirty="0" smtClean="0"/>
              <a:t> (tor, some bridges)</a:t>
            </a:r>
            <a:endParaRPr lang="en-US" dirty="0" smtClean="0"/>
          </a:p>
          <a:p>
            <a:r>
              <a:rPr lang="en-US" dirty="0" smtClean="0"/>
              <a:t>Images, </a:t>
            </a:r>
            <a:r>
              <a:rPr lang="en-US" dirty="0" err="1" smtClean="0"/>
              <a:t>ip</a:t>
            </a:r>
            <a:r>
              <a:rPr lang="en-US" dirty="0" smtClean="0"/>
              <a:t> addresses from </a:t>
            </a:r>
            <a:r>
              <a:rPr lang="en-US" dirty="0" err="1" smtClean="0"/>
              <a:t>onionoo</a:t>
            </a:r>
            <a:r>
              <a:rPr lang="en-US" dirty="0" smtClean="0"/>
              <a:t> </a:t>
            </a:r>
            <a:r>
              <a:rPr lang="en-US" dirty="0" err="1" smtClean="0"/>
              <a:t>blockes</a:t>
            </a:r>
            <a:r>
              <a:rPr lang="en-US" dirty="0" smtClean="0"/>
              <a:t> all bridges, blocked hardcoded bridges, block hostnames.</a:t>
            </a:r>
          </a:p>
          <a:p>
            <a:r>
              <a:rPr lang="en-US" dirty="0" err="1" smtClean="0"/>
              <a:t>Inidvidual</a:t>
            </a:r>
            <a:r>
              <a:rPr lang="en-US" dirty="0" smtClean="0"/>
              <a:t> host firewalls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8209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Indication</a:t>
            </a:r>
            <a:r>
              <a:rPr lang="en-US" baseline="0" dirty="0" smtClean="0"/>
              <a:t> of success, same for all censorship environments, not intended to be hard, some will be blocked, some will not be blocked.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1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 learned:</a:t>
            </a:r>
            <a:r>
              <a:rPr lang="en-US" baseline="0" dirty="0" smtClean="0"/>
              <a:t> tested the screen capture and survey, reduced number of tasks, got feedback on </a:t>
            </a:r>
            <a:r>
              <a:rPr lang="en-US" baseline="0" dirty="0" smtClean="0"/>
              <a:t>confusions, using tor’s search engine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605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What we learned:</a:t>
            </a:r>
            <a:r>
              <a:rPr lang="en-US" baseline="0" dirty="0" smtClean="0"/>
              <a:t> how people might look for help if they can’t configure, issues with slow relays</a:t>
            </a:r>
            <a:r>
              <a:rPr lang="en-US" baseline="0" dirty="0" smtClean="0"/>
              <a:t>, parallelization of tasks, </a:t>
            </a:r>
            <a:r>
              <a:rPr lang="en-US" baseline="0" dirty="0" smtClean="0"/>
              <a:t>idea for blocking hardcoded, both success on first try (not realistic?).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437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START OF USABILITY? EE background, Paris REU, high-powered femtosecond pulsed 4-pass grating laser, non-linear optics, communications, government/military communications technology. I was excited, mom was scared.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842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CENSORSHIP</a:t>
            </a:r>
            <a:r>
              <a:rPr lang="en-US" baseline="0" dirty="0" smtClean="0"/>
              <a:t>? Censorship is pervasive. Internet freedom is key to knowledge. I love to learn.  Also ethical motivations on top of intellectually stimulating.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64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TOR BROWSER? Already</a:t>
            </a:r>
            <a:r>
              <a:rPr lang="en-US" baseline="0" dirty="0" smtClean="0"/>
              <a:t> deployed, millions of users, current sophistication to censorship technologies.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09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CONFIG INTERFACE? First to </a:t>
            </a:r>
            <a:r>
              <a:rPr lang="en-US" dirty="0" err="1" smtClean="0"/>
              <a:t>eval</a:t>
            </a:r>
            <a:r>
              <a:rPr lang="en-US" dirty="0" smtClean="0"/>
              <a:t> usability of Tor as censorship circumvention tool. Independent of how tor browser works, easily deployable, developer support, need for evaluation.</a:t>
            </a:r>
          </a:p>
          <a:p>
            <a:r>
              <a:rPr lang="en-US" dirty="0" smtClean="0"/>
              <a:t>PURPOSE: BRIDGE AND PROXY. THERE ARE 5 paths through this dialogue. </a:t>
            </a:r>
          </a:p>
          <a:p>
            <a:r>
              <a:rPr lang="en-US" dirty="0" smtClean="0"/>
              <a:t>5 WINDOWS, walk through them. Narrate defaults, assumptions, and what we require of users.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76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137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Enumerated</a:t>
            </a:r>
            <a:r>
              <a:rPr lang="en-US" baseline="0" dirty="0" smtClean="0"/>
              <a:t> all paths, will model paths, time paths. Prune trees, reduce transitions, end states. 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Error states: correct bridge, wrong proxy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// wrong bridge, right proxy </a:t>
            </a:r>
            <a:r>
              <a:rPr lang="en-US" baseline="0" dirty="0" err="1" smtClean="0"/>
              <a:t>config</a:t>
            </a:r>
            <a:r>
              <a:rPr lang="en-US" baseline="0" dirty="0" smtClean="0"/>
              <a:t> // default port is bad, </a:t>
            </a:r>
            <a:r>
              <a:rPr lang="en-US" baseline="0" dirty="0" err="1" smtClean="0"/>
              <a:t>ip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addesses</a:t>
            </a:r>
            <a:r>
              <a:rPr lang="en-US" baseline="0" dirty="0" smtClean="0"/>
              <a:t> syntax/validity..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6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5786C8-9257-954C-AB81-FAD443F4EE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47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F427A-708C-2244-BC40-8F204D926137}" type="datetimeFigureOut">
              <a:rPr lang="en-US" smtClean="0"/>
              <a:t>10/13/15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F2C131-F046-E74B-B716-2DD9C0E969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685800" y="1230785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entury Gothic"/>
                <a:cs typeface="Century Gothic"/>
              </a:rPr>
              <a:t>Assessing the Usability of Tor Browser as a Censorship Circumvention Tool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795412" y="3012216"/>
            <a:ext cx="7483182" cy="1752600"/>
          </a:xfrm>
        </p:spPr>
        <p:txBody>
          <a:bodyPr>
            <a:normAutofit fontScale="92500"/>
          </a:bodyPr>
          <a:lstStyle/>
          <a:p>
            <a:endParaRPr lang="en-US" dirty="0" smtClean="0">
              <a:solidFill>
                <a:srgbClr val="FFFFFF"/>
              </a:solidFill>
              <a:latin typeface="Century Gothic"/>
              <a:cs typeface="Century Gothic"/>
            </a:endParaRPr>
          </a:p>
          <a:p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Linda Lee, David </a:t>
            </a:r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Fifield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, Nathan </a:t>
            </a:r>
            <a:r>
              <a:rPr lang="en-US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Malkin</a:t>
            </a:r>
            <a:r>
              <a:rPr lang="en-US" dirty="0" smtClean="0">
                <a:solidFill>
                  <a:srgbClr val="FFFFFF"/>
                </a:solidFill>
                <a:latin typeface="Century Gothic"/>
                <a:cs typeface="Century Gothic"/>
              </a:rPr>
              <a:t> </a:t>
            </a:r>
          </a:p>
          <a:p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with Serge </a:t>
            </a:r>
            <a:r>
              <a:rPr lang="en-US" sz="2000" dirty="0" err="1" smtClean="0">
                <a:solidFill>
                  <a:srgbClr val="FFFFFF"/>
                </a:solidFill>
                <a:latin typeface="Century Gothic"/>
                <a:cs typeface="Century Gothic"/>
              </a:rPr>
              <a:t>Egelman</a:t>
            </a:r>
            <a:r>
              <a:rPr lang="en-US" sz="2000" dirty="0" smtClean="0">
                <a:solidFill>
                  <a:srgbClr val="FFFFFF"/>
                </a:solidFill>
                <a:latin typeface="Century Gothic"/>
                <a:cs typeface="Century Gothic"/>
              </a:rPr>
              <a:t>, David Wagner</a:t>
            </a:r>
            <a:endParaRPr lang="en-US" sz="20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1200" y="5105400"/>
            <a:ext cx="1676400" cy="102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6275" y="5065710"/>
            <a:ext cx="1586104" cy="973070"/>
          </a:xfrm>
          <a:prstGeom prst="rect">
            <a:avLst/>
          </a:prstGeom>
        </p:spPr>
      </p:pic>
      <p:pic>
        <p:nvPicPr>
          <p:cNvPr id="9" name="Picture 46" descr="ucb-sea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773" y="5052480"/>
            <a:ext cx="982631" cy="9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341" y="5065710"/>
            <a:ext cx="971451" cy="97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926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9690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onfiguration-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594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47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919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962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39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rconfi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480"/>
            <a:ext cx="9144000" cy="363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4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Hypotheses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don’t know the difference between a bridge and proxy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confuse bridges and proxies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People will try transports randomly or pick ones that sounds familiar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Century Gothic"/>
                <a:cs typeface="Century Gothic"/>
              </a:rPr>
              <a:t>People won’t enter custom bridges, won’t click on “?” </a:t>
            </a:r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Minor dialogue optimizations can be made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66221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Overview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“normal” population, </a:t>
            </a:r>
            <a:r>
              <a:rPr lang="en-US" dirty="0" err="1" smtClean="0">
                <a:latin typeface="Century Gothic"/>
                <a:cs typeface="Century Gothic"/>
              </a:rPr>
              <a:t>Xlab</a:t>
            </a:r>
            <a:r>
              <a:rPr lang="en-US" dirty="0" smtClean="0">
                <a:latin typeface="Century Gothic"/>
                <a:cs typeface="Century Gothic"/>
              </a:rPr>
              <a:t>, windows machines, fall 2015</a:t>
            </a:r>
            <a:endParaRPr lang="en-US" dirty="0">
              <a:latin typeface="Century Gothic"/>
              <a:cs typeface="Century Gothic"/>
            </a:endParaRP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Quantitative measurements</a:t>
            </a:r>
            <a:r>
              <a:rPr lang="en-US" dirty="0" smtClean="0">
                <a:latin typeface="Century Gothic"/>
                <a:cs typeface="Century Gothic"/>
              </a:rPr>
              <a:t>: paths taken, time taken, task completion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Qualitative measurements</a:t>
            </a:r>
            <a:r>
              <a:rPr lang="en-US" dirty="0" smtClean="0">
                <a:latin typeface="Century Gothic"/>
                <a:cs typeface="Century Gothic"/>
              </a:rPr>
              <a:t>: demographics, technical, tor familiarity, feedback questions</a:t>
            </a:r>
          </a:p>
        </p:txBody>
      </p:sp>
    </p:spTree>
    <p:extLst>
      <p:ext uri="{BB962C8B-B14F-4D97-AF65-F5344CB8AC3E}">
        <p14:creationId xmlns:p14="http://schemas.microsoft.com/office/powerpoint/2010/main" val="2743401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Goals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Measure usability of the configuration interface currently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Validate Tor’s current assumptions about the user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our hypotheses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improvements to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Test an alternate interface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Deploy changes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9954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Getting Other Interfaces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Interface improvements</a:t>
            </a:r>
            <a:r>
              <a:rPr lang="en-US" dirty="0" smtClean="0">
                <a:latin typeface="Century Gothic"/>
                <a:cs typeface="Century Gothic"/>
              </a:rPr>
              <a:t>: based on results of current interface, combination of usability</a:t>
            </a:r>
            <a:r>
              <a:rPr lang="en-US" dirty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and design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Alternate interface</a:t>
            </a:r>
            <a:r>
              <a:rPr lang="en-US" dirty="0" smtClean="0">
                <a:latin typeface="Century Gothic"/>
                <a:cs typeface="Century Gothic"/>
              </a:rPr>
              <a:t>: collaboration with Tor developers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76022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Experiment Flow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3 sets of experiments</a:t>
            </a:r>
            <a:r>
              <a:rPr lang="en-US" dirty="0" smtClean="0">
                <a:latin typeface="Century Gothic"/>
                <a:cs typeface="Century Gothic"/>
              </a:rPr>
              <a:t>: current, improvement, and alternate interface</a:t>
            </a:r>
          </a:p>
          <a:p>
            <a:endParaRPr lang="en-US" dirty="0" smtClean="0">
              <a:latin typeface="Century Gothic"/>
              <a:cs typeface="Century Gothic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Participant briefing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Explanation of Tor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Completing tasks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Exit Survey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latin typeface="Century Gothic"/>
                <a:cs typeface="Century Gothic"/>
              </a:rPr>
              <a:t>Debriefing</a:t>
            </a:r>
          </a:p>
        </p:txBody>
      </p:sp>
    </p:spTree>
    <p:extLst>
      <p:ext uri="{BB962C8B-B14F-4D97-AF65-F5344CB8AC3E}">
        <p14:creationId xmlns:p14="http://schemas.microsoft.com/office/powerpoint/2010/main" val="15115582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19" y="2255978"/>
            <a:ext cx="2018242" cy="16302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6173" y="2121752"/>
            <a:ext cx="1341987" cy="1699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0847" y="2606287"/>
            <a:ext cx="1443726" cy="1005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216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77337"/>
            <a:ext cx="8229600" cy="576326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have placed you in a network in which some websites are blocked. </a:t>
            </a:r>
            <a:r>
              <a:rPr lang="en-US" dirty="0">
                <a:latin typeface="Century Gothic"/>
                <a:cs typeface="Century Gothic"/>
              </a:rPr>
              <a:t>In your favorite web browser, please go to &lt;non-blocked website&gt; to confirm that the Internet is working. Now, go to &lt;blocked website&gt; to confirm that some websites are blocked. If a website does not load for you, it is because the website is blocked, not because the website is having technical issues. </a:t>
            </a:r>
          </a:p>
          <a:p>
            <a:pPr marL="0" indent="0">
              <a:buNone/>
            </a:pPr>
            <a:endParaRPr lang="en-US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>
                <a:solidFill>
                  <a:srgbClr val="CCFFCC"/>
                </a:solidFill>
                <a:latin typeface="Century Gothic"/>
                <a:cs typeface="Century Gothic"/>
              </a:rPr>
              <a:t>We put you in this restricted network so that we can test Tor Browser, a web browser that, when properly configured, can circumvent censorship and access blocked websites</a:t>
            </a:r>
            <a:r>
              <a:rPr lang="en-US" dirty="0">
                <a:latin typeface="Century Gothic"/>
                <a:cs typeface="Century Gothic"/>
              </a:rPr>
              <a:t>. There is no single correct configuration; many different configurations may work to circumvent censorship. You have successfully circumvented censorship when you complete all the tasks on your worksheet.</a:t>
            </a:r>
          </a:p>
        </p:txBody>
      </p:sp>
    </p:spTree>
    <p:extLst>
      <p:ext uri="{BB962C8B-B14F-4D97-AF65-F5344CB8AC3E}">
        <p14:creationId xmlns:p14="http://schemas.microsoft.com/office/powerpoint/2010/main" val="3377410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Censorship environments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652" y="4979027"/>
            <a:ext cx="907747" cy="9077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639" y="5453469"/>
            <a:ext cx="892524" cy="1130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320" y="5047715"/>
            <a:ext cx="1031320" cy="103132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068" y="3439514"/>
            <a:ext cx="892524" cy="11305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8155" y="3258309"/>
            <a:ext cx="1031320" cy="1031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3277" y="1775094"/>
            <a:ext cx="1031320" cy="10313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7367" y="1739184"/>
            <a:ext cx="1067230" cy="10672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8155" y="3222399"/>
            <a:ext cx="1067230" cy="10672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4564" y="3736048"/>
            <a:ext cx="1067230" cy="10672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561" y="4919854"/>
            <a:ext cx="1067230" cy="106723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66037" y="5669051"/>
            <a:ext cx="1067230" cy="106723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1548" y="5077997"/>
            <a:ext cx="1067230" cy="1067230"/>
          </a:xfrm>
          <a:prstGeom prst="rect">
            <a:avLst/>
          </a:prstGeom>
        </p:spPr>
      </p:pic>
      <p:sp>
        <p:nvSpPr>
          <p:cNvPr id="25" name="Content Placeholder 2"/>
          <p:cNvSpPr>
            <a:spLocks noGrp="1"/>
          </p:cNvSpPr>
          <p:nvPr>
            <p:ph idx="1"/>
          </p:nvPr>
        </p:nvSpPr>
        <p:spPr>
          <a:xfrm>
            <a:off x="3067834" y="2002076"/>
            <a:ext cx="5880296" cy="843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Mild censorship</a:t>
            </a:r>
          </a:p>
        </p:txBody>
      </p:sp>
      <p:sp>
        <p:nvSpPr>
          <p:cNvPr id="26" name="Content Placeholder 2"/>
          <p:cNvSpPr txBox="1">
            <a:spLocks/>
          </p:cNvSpPr>
          <p:nvPr/>
        </p:nvSpPr>
        <p:spPr>
          <a:xfrm>
            <a:off x="3067834" y="3579342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3400" dirty="0" smtClean="0">
                <a:solidFill>
                  <a:srgbClr val="FFFFFF"/>
                </a:solidFill>
                <a:latin typeface="Century Gothic"/>
                <a:cs typeface="Century Gothic"/>
              </a:rPr>
              <a:t>Intermediate censorship</a:t>
            </a:r>
          </a:p>
        </p:txBody>
      </p:sp>
      <p:sp>
        <p:nvSpPr>
          <p:cNvPr id="27" name="Content Placeholder 2"/>
          <p:cNvSpPr txBox="1">
            <a:spLocks/>
          </p:cNvSpPr>
          <p:nvPr/>
        </p:nvSpPr>
        <p:spPr>
          <a:xfrm>
            <a:off x="3067834" y="5276371"/>
            <a:ext cx="5880296" cy="843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000" dirty="0" smtClean="0">
                <a:solidFill>
                  <a:srgbClr val="FFFFFF"/>
                </a:solidFill>
                <a:latin typeface="Century Gothic"/>
                <a:cs typeface="Century Gothic"/>
              </a:rPr>
              <a:t>Comprehensive censorship </a:t>
            </a:r>
          </a:p>
        </p:txBody>
      </p:sp>
    </p:spTree>
    <p:extLst>
      <p:ext uri="{BB962C8B-B14F-4D97-AF65-F5344CB8AC3E}">
        <p14:creationId xmlns:p14="http://schemas.microsoft.com/office/powerpoint/2010/main" val="4265407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/>
      <p:bldP spid="2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Internet-based Tasks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0" y="2232017"/>
            <a:ext cx="8229600" cy="4101536"/>
          </a:xfrm>
        </p:spPr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Google </a:t>
            </a:r>
            <a:r>
              <a:rPr lang="en-US" sz="2400" dirty="0">
                <a:latin typeface="Century Gothic"/>
                <a:cs typeface="Century Gothic"/>
              </a:rPr>
              <a:t>search for the population of Zimbabwe.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 smtClean="0">
                <a:latin typeface="Century Gothic"/>
                <a:cs typeface="Century Gothic"/>
              </a:rPr>
              <a:t>Find </a:t>
            </a:r>
            <a:r>
              <a:rPr lang="en-US" sz="2400" dirty="0">
                <a:latin typeface="Century Gothic"/>
                <a:cs typeface="Century Gothic"/>
              </a:rPr>
              <a:t>the </a:t>
            </a: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Amazon</a:t>
            </a:r>
            <a:r>
              <a:rPr lang="en-US" sz="2400" dirty="0">
                <a:latin typeface="Century Gothic"/>
                <a:cs typeface="Century Gothic"/>
              </a:rPr>
              <a:t> best-sellers in “Movies &amp; TV.”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 smtClean="0">
                <a:latin typeface="Century Gothic"/>
                <a:cs typeface="Century Gothic"/>
              </a:rPr>
              <a:t>On </a:t>
            </a: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Twitter</a:t>
            </a:r>
            <a:r>
              <a:rPr lang="en-US" sz="2400" dirty="0">
                <a:latin typeface="Century Gothic"/>
                <a:cs typeface="Century Gothic"/>
              </a:rPr>
              <a:t>, find the currently trending topics. 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2400" dirty="0">
                <a:latin typeface="Century Gothic"/>
                <a:cs typeface="Century Gothic"/>
              </a:rPr>
              <a:t>On </a:t>
            </a:r>
            <a:r>
              <a:rPr lang="en-US" sz="2400" dirty="0">
                <a:solidFill>
                  <a:srgbClr val="CCFFCC"/>
                </a:solidFill>
                <a:latin typeface="Century Gothic"/>
                <a:cs typeface="Century Gothic"/>
              </a:rPr>
              <a:t>Bing Maps</a:t>
            </a:r>
            <a:r>
              <a:rPr lang="en-US" sz="2400" dirty="0">
                <a:latin typeface="Century Gothic"/>
                <a:cs typeface="Century Gothic"/>
              </a:rPr>
              <a:t>, find directions from Times Square to </a:t>
            </a:r>
            <a:r>
              <a:rPr lang="en-US" sz="2400" dirty="0" smtClean="0">
                <a:latin typeface="Century Gothic"/>
                <a:cs typeface="Century Gothic"/>
              </a:rPr>
              <a:t>Carnegie </a:t>
            </a:r>
            <a:r>
              <a:rPr lang="en-US" sz="2400" dirty="0">
                <a:latin typeface="Century Gothic"/>
                <a:cs typeface="Century Gothic"/>
              </a:rPr>
              <a:t>Hall. </a:t>
            </a:r>
          </a:p>
          <a:p>
            <a:pPr marL="0" indent="0">
              <a:buNone/>
            </a:pPr>
            <a:endParaRPr lang="en-US" sz="2400" dirty="0">
              <a:solidFill>
                <a:srgbClr val="FFFFFF"/>
              </a:solidFill>
              <a:latin typeface="Century Gothic"/>
              <a:cs typeface="Century Gothic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396" y="4852988"/>
            <a:ext cx="2673349" cy="20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10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Exit Survey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Identifiers (2)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session id, participant id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Demographics (3)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gender, age, education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Participant background (4)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2100" dirty="0" smtClean="0">
                <a:latin typeface="Century Gothic"/>
                <a:cs typeface="Century Gothic"/>
              </a:rPr>
              <a:t>technical knowledge, Tor familiarity, security practices, </a:t>
            </a:r>
            <a:br>
              <a:rPr lang="en-US" sz="2100" dirty="0" smtClean="0">
                <a:latin typeface="Century Gothic"/>
                <a:cs typeface="Century Gothic"/>
              </a:rPr>
            </a:br>
            <a:r>
              <a:rPr lang="en-US" sz="2100" dirty="0" smtClean="0">
                <a:latin typeface="Century Gothic"/>
                <a:cs typeface="Century Gothic"/>
              </a:rPr>
              <a:t>	how users ask for help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Testing hypotheses (8)</a:t>
            </a:r>
            <a:r>
              <a:rPr lang="en-US" sz="1900" dirty="0">
                <a:latin typeface="Century Gothic"/>
                <a:cs typeface="Century Gothic"/>
              </a:rPr>
              <a:t> </a:t>
            </a:r>
            <a:r>
              <a:rPr lang="en-US" sz="1900" dirty="0" smtClean="0">
                <a:latin typeface="Century Gothic"/>
                <a:cs typeface="Century Gothic"/>
              </a:rPr>
              <a:t/>
            </a:r>
            <a:br>
              <a:rPr lang="en-US" sz="1900" dirty="0" smtClean="0">
                <a:latin typeface="Century Gothic"/>
                <a:cs typeface="Century Gothic"/>
              </a:rPr>
            </a:br>
            <a:r>
              <a:rPr lang="en-US" sz="1900" dirty="0" smtClean="0">
                <a:latin typeface="Century Gothic"/>
                <a:cs typeface="Century Gothic"/>
              </a:rPr>
              <a:t>	bridge </a:t>
            </a:r>
            <a:r>
              <a:rPr lang="en-US" sz="1900" dirty="0">
                <a:latin typeface="Century Gothic"/>
                <a:cs typeface="Century Gothic"/>
              </a:rPr>
              <a:t>and proxy definition, </a:t>
            </a:r>
            <a:r>
              <a:rPr lang="en-US" sz="1900" dirty="0" smtClean="0">
                <a:latin typeface="Century Gothic"/>
                <a:cs typeface="Century Gothic"/>
              </a:rPr>
              <a:t>bridge choice</a:t>
            </a:r>
            <a:r>
              <a:rPr lang="en-US" sz="1900" dirty="0">
                <a:latin typeface="Century Gothic"/>
                <a:cs typeface="Century Gothic"/>
              </a:rPr>
              <a:t>, confidence in </a:t>
            </a:r>
            <a:r>
              <a:rPr lang="en-US" sz="1900" dirty="0" smtClean="0">
                <a:latin typeface="Century Gothic"/>
                <a:cs typeface="Century Gothic"/>
              </a:rPr>
              <a:t/>
            </a:r>
            <a:br>
              <a:rPr lang="en-US" sz="1900" dirty="0" smtClean="0">
                <a:latin typeface="Century Gothic"/>
                <a:cs typeface="Century Gothic"/>
              </a:rPr>
            </a:br>
            <a:r>
              <a:rPr lang="en-US" sz="1900" dirty="0" smtClean="0">
                <a:latin typeface="Century Gothic"/>
                <a:cs typeface="Century Gothic"/>
              </a:rPr>
              <a:t>	configuration</a:t>
            </a:r>
            <a:r>
              <a:rPr lang="en-US" sz="1900" dirty="0">
                <a:latin typeface="Century Gothic"/>
                <a:cs typeface="Century Gothic"/>
              </a:rPr>
              <a:t>, </a:t>
            </a:r>
            <a:r>
              <a:rPr lang="en-US" sz="1900" dirty="0" smtClean="0">
                <a:latin typeface="Century Gothic"/>
                <a:cs typeface="Century Gothic"/>
              </a:rPr>
              <a:t>confidence in </a:t>
            </a:r>
            <a:r>
              <a:rPr lang="en-US" sz="1900" dirty="0">
                <a:latin typeface="Century Gothic"/>
                <a:cs typeface="Century Gothic"/>
              </a:rPr>
              <a:t>Tor’s </a:t>
            </a:r>
            <a:r>
              <a:rPr lang="en-US" sz="1900" dirty="0" smtClean="0">
                <a:latin typeface="Century Gothic"/>
                <a:cs typeface="Century Gothic"/>
              </a:rPr>
              <a:t>security </a:t>
            </a:r>
            <a:r>
              <a:rPr lang="en-US" sz="1900" dirty="0">
                <a:latin typeface="Century Gothic"/>
                <a:cs typeface="Century Gothic"/>
              </a:rPr>
              <a:t>guarantees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Experiment follow-up (4)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br>
              <a:rPr lang="en-US" dirty="0" smtClean="0">
                <a:latin typeface="Century Gothic"/>
                <a:cs typeface="Century Gothic"/>
              </a:rPr>
            </a:br>
            <a:r>
              <a:rPr lang="en-US" dirty="0" smtClean="0">
                <a:latin typeface="Century Gothic"/>
                <a:cs typeface="Century Gothic"/>
              </a:rPr>
              <a:t>	</a:t>
            </a:r>
            <a:r>
              <a:rPr lang="en-US" sz="1900" dirty="0" smtClean="0">
                <a:latin typeface="Century Gothic"/>
                <a:cs typeface="Century Gothic"/>
              </a:rPr>
              <a:t>improvements, confusions, unexpected events, use again?</a:t>
            </a:r>
          </a:p>
        </p:txBody>
      </p:sp>
    </p:spTree>
    <p:extLst>
      <p:ext uri="{BB962C8B-B14F-4D97-AF65-F5344CB8AC3E}">
        <p14:creationId xmlns:p14="http://schemas.microsoft.com/office/powerpoint/2010/main" val="1252777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Primal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 </a:t>
            </a:r>
            <a:r>
              <a:rPr lang="en-US" dirty="0" smtClean="0">
                <a:solidFill>
                  <a:schemeClr val="bg1"/>
                </a:solidFill>
                <a:latin typeface="Century Gothic"/>
                <a:cs typeface="Century Gothic"/>
              </a:rPr>
              <a:t>___</a:t>
            </a:r>
            <a:r>
              <a:rPr lang="en-US" dirty="0" smtClean="0">
                <a:latin typeface="Century Gothic"/>
                <a:cs typeface="Century Gothic"/>
              </a:rPr>
              <a:t>               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829" y="386318"/>
            <a:ext cx="1031320" cy="10313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7919" y="350408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249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Pilot: </a:t>
            </a:r>
            <a:r>
              <a:rPr lang="en-US" dirty="0" err="1" smtClean="0">
                <a:latin typeface="Century Gothic"/>
                <a:cs typeface="Century Gothic"/>
              </a:rPr>
              <a:t>Arjun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err="1" smtClean="0">
                <a:latin typeface="Century Gothic"/>
                <a:cs typeface="Century Gothic"/>
              </a:rPr>
              <a:t>vs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Century Gothic"/>
                <a:cs typeface="Century Gothic"/>
              </a:rPr>
              <a:t>______</a:t>
            </a:r>
            <a:endParaRPr lang="en-US" dirty="0">
              <a:solidFill>
                <a:srgbClr val="000000"/>
              </a:solidFill>
              <a:latin typeface="Century Gothic"/>
              <a:cs typeface="Century Gothic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36305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7428" y="348043"/>
            <a:ext cx="892524" cy="11305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515" y="166838"/>
            <a:ext cx="1031320" cy="1031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515" y="130928"/>
            <a:ext cx="1067230" cy="10672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924" y="644577"/>
            <a:ext cx="1067230" cy="1067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68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Limitations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entury Gothic"/>
                <a:cs typeface="Century Gothic"/>
              </a:rPr>
              <a:t>S</a:t>
            </a:r>
            <a:r>
              <a:rPr lang="en-US" dirty="0" smtClean="0">
                <a:latin typeface="Century Gothic"/>
                <a:cs typeface="Century Gothic"/>
              </a:rPr>
              <a:t>mall-scale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Windows-only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No </a:t>
            </a:r>
            <a:r>
              <a:rPr lang="en-US" dirty="0" smtClean="0">
                <a:latin typeface="Century Gothic"/>
                <a:cs typeface="Century Gothic"/>
              </a:rPr>
              <a:t>risk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Non-Tor users</a:t>
            </a:r>
            <a:endParaRPr lang="en-US" dirty="0" smtClean="0">
              <a:latin typeface="Century Gothic"/>
              <a:cs typeface="Century Gothic"/>
            </a:endParaRPr>
          </a:p>
          <a:p>
            <a:r>
              <a:rPr lang="en-US" dirty="0" smtClean="0">
                <a:latin typeface="Century Gothic"/>
                <a:cs typeface="Century Gothic"/>
              </a:rPr>
              <a:t>Simulated environment</a:t>
            </a:r>
          </a:p>
          <a:p>
            <a:r>
              <a:rPr lang="en-US" dirty="0" smtClean="0">
                <a:latin typeface="Century Gothic"/>
                <a:cs typeface="Century Gothic"/>
              </a:rPr>
              <a:t>Missing stateful information sources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28293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Discussion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are reasonable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 assumptions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</a:p>
          <a:p>
            <a:pPr marL="0" indent="0">
              <a:buNone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is the right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balance between transparency and automation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</a:p>
          <a:p>
            <a:pPr marL="0" indent="0">
              <a:buNone/>
            </a:pPr>
            <a:endParaRPr lang="en-US" sz="16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dirty="0" smtClean="0">
                <a:latin typeface="Century Gothic"/>
                <a:cs typeface="Century Gothic"/>
              </a:rPr>
              <a:t>What are the </a:t>
            </a: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ethical considerations of an alternate, automated interface</a:t>
            </a:r>
            <a:r>
              <a:rPr lang="en-US" dirty="0" smtClean="0">
                <a:latin typeface="Century Gothic"/>
                <a:cs typeface="Century Gothic"/>
              </a:rPr>
              <a:t>? 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5432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9800"/>
            <a:ext cx="9144000" cy="49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20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81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0"/>
            <a:ext cx="9117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72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onfiguration-screensh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594600" cy="572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12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entury Gothic"/>
                <a:cs typeface="Century Gothic"/>
              </a:rPr>
              <a:t>Current</a:t>
            </a:r>
            <a:r>
              <a:rPr lang="en-US" dirty="0" smtClean="0">
                <a:latin typeface="Century Gothic"/>
                <a:cs typeface="Century Gothic"/>
              </a:rPr>
              <a:t> </a:t>
            </a:r>
            <a:r>
              <a:rPr lang="en-US" dirty="0" smtClean="0">
                <a:latin typeface="Century Gothic"/>
                <a:cs typeface="Century Gothic"/>
              </a:rPr>
              <a:t>Assumptions</a:t>
            </a:r>
            <a:endParaRPr lang="en-US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Most users will not need to configure their network for a bridge or proxy.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Users do not know the difference between a bridge and proxy.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rgbClr val="CCFFCC"/>
                </a:solidFill>
                <a:latin typeface="Century Gothic"/>
                <a:cs typeface="Century Gothic"/>
              </a:rPr>
              <a:t>Users will correctly be able to choose a pluggable transport which will work. </a:t>
            </a:r>
            <a:endParaRPr lang="en-US" dirty="0">
              <a:solidFill>
                <a:srgbClr val="CCFFCC"/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4007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375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ndow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548640"/>
            <a:ext cx="7683500" cy="5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30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587</TotalTime>
  <Words>879</Words>
  <Application>Microsoft Macintosh PowerPoint</Application>
  <PresentationFormat>On-screen Show (4:3)</PresentationFormat>
  <Paragraphs>103</Paragraphs>
  <Slides>27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Black</vt:lpstr>
      <vt:lpstr>Assessing the Usability of Tor Browser as a Censorship Circumvention Tool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Assumptions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Hypotheses</vt:lpstr>
      <vt:lpstr>Experiment Overview</vt:lpstr>
      <vt:lpstr>Experiment Goals</vt:lpstr>
      <vt:lpstr>Getting Other Interfaces</vt:lpstr>
      <vt:lpstr>Experiment Flow</vt:lpstr>
      <vt:lpstr>PowerPoint Presentation</vt:lpstr>
      <vt:lpstr>Censorship environments</vt:lpstr>
      <vt:lpstr>Internet-based Tasks</vt:lpstr>
      <vt:lpstr>Exit Survey</vt:lpstr>
      <vt:lpstr>Pilot: Primal vs  ___               </vt:lpstr>
      <vt:lpstr>Pilot: Arjun vs ______</vt:lpstr>
      <vt:lpstr>Limitations</vt:lpstr>
      <vt:lpstr>Discussion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Linda Lee</dc:creator>
  <cp:lastModifiedBy>Linda Lee</cp:lastModifiedBy>
  <cp:revision>36</cp:revision>
  <dcterms:created xsi:type="dcterms:W3CDTF">2015-10-13T07:38:05Z</dcterms:created>
  <dcterms:modified xsi:type="dcterms:W3CDTF">2015-10-13T17:29:51Z</dcterms:modified>
</cp:coreProperties>
</file>